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6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Отчет по лабораторной работе </a:t>
            </a:r>
            <a:r>
              <a:rPr lang="ru-RU" dirty="0" smtClean="0"/>
              <a:t>№2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</a:rPr>
              <a:t>Дисциплина: Операционные системы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9213" y="187990"/>
            <a:ext cx="7300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РОССИЙСКИЙ УНИВЕРСИТЕТ ДРУЖБЫ НАРОДОВ</a:t>
            </a:r>
          </a:p>
          <a:p>
            <a:pPr algn="ctr"/>
            <a:r>
              <a:rPr lang="ru-RU" dirty="0"/>
              <a:t>Факультет физико-математических и естественных наук</a:t>
            </a:r>
          </a:p>
          <a:p>
            <a:pPr algn="ctr"/>
            <a:r>
              <a:rPr lang="ru-RU" dirty="0"/>
              <a:t>Кафедра прикладной информатики и теории вероятностей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279023" y="5842337"/>
            <a:ext cx="29129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 smtClean="0"/>
              <a:t>Отчет подготовила</a:t>
            </a:r>
          </a:p>
          <a:p>
            <a:pPr algn="r"/>
            <a:r>
              <a:rPr lang="ru-RU" sz="2000" dirty="0" err="1" smtClean="0"/>
              <a:t>Алмазова</a:t>
            </a:r>
            <a:r>
              <a:rPr lang="ru-RU" sz="2000" dirty="0" smtClean="0"/>
              <a:t> Елизавета,</a:t>
            </a:r>
          </a:p>
          <a:p>
            <a:pPr algn="r"/>
            <a:r>
              <a:rPr lang="ru-RU" sz="2000" dirty="0" smtClean="0"/>
              <a:t>группа НПМбд-01-21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453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156294"/>
            <a:ext cx="12191999" cy="128089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1"/>
                </a:solidFill>
              </a:rPr>
              <a:t>Спасибо за внимание!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7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3956" y="647556"/>
            <a:ext cx="8911687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Цель работы и задание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306" y="1781908"/>
            <a:ext cx="9694985" cy="3777622"/>
          </a:xfrm>
        </p:spPr>
        <p:txBody>
          <a:bodyPr/>
          <a:lstStyle/>
          <a:p>
            <a:pPr marL="0" indent="0" algn="just" latinLnBrk="1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Цель </a:t>
            </a:r>
            <a:r>
              <a:rPr lang="ru-RU" sz="2000" dirty="0">
                <a:solidFill>
                  <a:schemeClr val="tx1"/>
                </a:solidFill>
              </a:rPr>
              <a:t>работы: </a:t>
            </a:r>
            <a:r>
              <a:rPr lang="ru-RU" sz="2000" dirty="0" smtClean="0">
                <a:solidFill>
                  <a:schemeClr val="tx1"/>
                </a:solidFill>
              </a:rPr>
              <a:t>	</a:t>
            </a:r>
            <a:r>
              <a:rPr lang="ru-RU" sz="2000" dirty="0">
                <a:solidFill>
                  <a:schemeClr val="tx1"/>
                </a:solidFill>
              </a:rPr>
              <a:t>изучить идеологию и применение средств контроля версий, освоить умения по работе с </a:t>
            </a:r>
            <a:r>
              <a:rPr lang="ru-RU" sz="2000" dirty="0" err="1">
                <a:solidFill>
                  <a:schemeClr val="tx1"/>
                </a:solidFill>
              </a:rPr>
              <a:t>git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  <a:endParaRPr lang="ru-RU" sz="2000" dirty="0" smtClean="0">
              <a:solidFill>
                <a:schemeClr val="tx1"/>
              </a:solidFill>
            </a:endParaRPr>
          </a:p>
          <a:p>
            <a:pPr marL="0" lvl="0" indent="0" latinLnBrk="1">
              <a:buNone/>
            </a:pPr>
            <a:r>
              <a:rPr lang="ru-RU" sz="2000" dirty="0">
                <a:solidFill>
                  <a:schemeClr val="tx1"/>
                </a:solidFill>
              </a:rPr>
              <a:t>	</a:t>
            </a:r>
            <a:r>
              <a:rPr lang="en-US" sz="2000" dirty="0" err="1" smtClean="0">
                <a:solidFill>
                  <a:schemeClr val="tx1"/>
                </a:solidFill>
              </a:rPr>
              <a:t>Задание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ru-RU" sz="2000" dirty="0" smtClean="0">
              <a:solidFill>
                <a:schemeClr val="tx1"/>
              </a:solidFill>
            </a:endParaRPr>
          </a:p>
          <a:p>
            <a:pPr lvl="0" latinLnBrk="1"/>
            <a:r>
              <a:rPr lang="ru-RU" sz="2000" dirty="0" smtClean="0">
                <a:solidFill>
                  <a:schemeClr val="tx1"/>
                </a:solidFill>
              </a:rPr>
              <a:t>Создать </a:t>
            </a:r>
            <a:r>
              <a:rPr lang="ru-RU" sz="2000" dirty="0">
                <a:solidFill>
                  <a:schemeClr val="tx1"/>
                </a:solidFill>
              </a:rPr>
              <a:t>базовую конфигурацию для работы с </a:t>
            </a:r>
            <a:r>
              <a:rPr lang="ru-RU" sz="2000" dirty="0" err="1">
                <a:solidFill>
                  <a:schemeClr val="tx1"/>
                </a:solidFill>
              </a:rPr>
              <a:t>git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lvl="0" latinLnBrk="1"/>
            <a:r>
              <a:rPr lang="ru-RU" sz="2000" dirty="0">
                <a:solidFill>
                  <a:schemeClr val="tx1"/>
                </a:solidFill>
              </a:rPr>
              <a:t>Создать ключ SSH;</a:t>
            </a:r>
          </a:p>
          <a:p>
            <a:pPr lvl="0" latinLnBrk="1"/>
            <a:r>
              <a:rPr lang="ru-RU" sz="2000" dirty="0">
                <a:solidFill>
                  <a:schemeClr val="tx1"/>
                </a:solidFill>
              </a:rPr>
              <a:t>Создать ключ PGP;</a:t>
            </a:r>
          </a:p>
          <a:p>
            <a:pPr lvl="0" latinLnBrk="1"/>
            <a:r>
              <a:rPr lang="ru-RU" sz="2000" dirty="0">
                <a:solidFill>
                  <a:schemeClr val="tx1"/>
                </a:solidFill>
              </a:rPr>
              <a:t>Настроить подписи </a:t>
            </a:r>
            <a:r>
              <a:rPr lang="ru-RU" sz="2000" dirty="0" err="1">
                <a:solidFill>
                  <a:schemeClr val="tx1"/>
                </a:solidFill>
              </a:rPr>
              <a:t>git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lvl="0" latinLnBrk="1"/>
            <a:r>
              <a:rPr lang="ru-RU" sz="2000" dirty="0">
                <a:solidFill>
                  <a:schemeClr val="tx1"/>
                </a:solidFill>
              </a:rPr>
              <a:t>Зарегистрироваться на </a:t>
            </a:r>
            <a:r>
              <a:rPr lang="ru-RU" sz="2000" dirty="0" err="1">
                <a:solidFill>
                  <a:schemeClr val="tx1"/>
                </a:solidFill>
              </a:rPr>
              <a:t>Github</a:t>
            </a:r>
            <a:r>
              <a:rPr lang="ru-RU" sz="2000" dirty="0">
                <a:solidFill>
                  <a:schemeClr val="tx1"/>
                </a:solidFill>
              </a:rPr>
              <a:t>;</a:t>
            </a:r>
          </a:p>
          <a:p>
            <a:pPr lvl="0" latinLnBrk="1"/>
            <a:r>
              <a:rPr lang="ru-RU" sz="2000" dirty="0">
                <a:solidFill>
                  <a:schemeClr val="tx1"/>
                </a:solidFill>
              </a:rPr>
              <a:t>Создать локальный каталог для выполнения заданий по предмету.</a:t>
            </a:r>
          </a:p>
          <a:p>
            <a:pPr marL="0" indent="0" algn="just" latinLnBrk="1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50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647556"/>
            <a:ext cx="10668000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</a:t>
            </a:r>
            <a:r>
              <a:rPr lang="ru-RU" sz="3200" dirty="0" smtClean="0"/>
              <a:t>Создание аккаунта на </a:t>
            </a:r>
            <a:r>
              <a:rPr lang="en-US" sz="3200" dirty="0" err="1" smtClean="0"/>
              <a:t>GitHub</a:t>
            </a:r>
            <a:r>
              <a:rPr lang="ru-RU" sz="3200" dirty="0" smtClean="0"/>
              <a:t>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0550" y="3053862"/>
            <a:ext cx="4654062" cy="197533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4000" y="2346011"/>
            <a:ext cx="348175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/>
              <a:t>	Я </a:t>
            </a:r>
            <a:r>
              <a:rPr lang="ru-RU" sz="2000" dirty="0"/>
              <a:t>создала и заполнила учетную запись на </a:t>
            </a:r>
            <a:r>
              <a:rPr lang="vi-VN" sz="2000" dirty="0"/>
              <a:t>c</a:t>
            </a:r>
            <a:r>
              <a:rPr lang="ru-RU" sz="2000" dirty="0" err="1"/>
              <a:t>айте</a:t>
            </a:r>
            <a:r>
              <a:rPr lang="ru-RU" sz="2000" dirty="0"/>
              <a:t> </a:t>
            </a:r>
            <a:r>
              <a:rPr lang="ru-RU" sz="2000" u="sng" dirty="0">
                <a:hlinkClick r:id="rId2"/>
              </a:rPr>
              <a:t>https://github.com</a:t>
            </a:r>
            <a:r>
              <a:rPr lang="ru-RU" sz="2000" dirty="0"/>
              <a:t>. Логин – это мой логин в дисплейном классе, </a:t>
            </a:r>
            <a:r>
              <a:rPr lang="en-US" sz="2000" dirty="0" err="1" smtClean="0"/>
              <a:t>eaalmazova</a:t>
            </a:r>
            <a:r>
              <a:rPr lang="ru-RU" sz="2000" dirty="0"/>
              <a:t>.</a:t>
            </a:r>
            <a:endParaRPr lang="ru-RU" sz="2000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15788" r="654" b="7161"/>
          <a:stretch/>
        </p:blipFill>
        <p:spPr bwMode="auto">
          <a:xfrm>
            <a:off x="6253589" y="1769158"/>
            <a:ext cx="5141241" cy="4544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70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7848" y="600664"/>
            <a:ext cx="10654152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Установка </a:t>
            </a:r>
            <a:r>
              <a:rPr lang="en-US" sz="3200" dirty="0" err="1" smtClean="0"/>
              <a:t>git</a:t>
            </a:r>
            <a:r>
              <a:rPr lang="en-US" sz="3200" dirty="0" smtClean="0"/>
              <a:t>-flow</a:t>
            </a:r>
            <a:r>
              <a:rPr lang="en-US" sz="3200" dirty="0"/>
              <a:t>,</a:t>
            </a:r>
            <a:r>
              <a:rPr lang="en-US" sz="3200" dirty="0" smtClean="0"/>
              <a:t> </a:t>
            </a:r>
            <a:r>
              <a:rPr lang="en-US" sz="3200" dirty="0" err="1" smtClean="0"/>
              <a:t>gh</a:t>
            </a:r>
            <a:r>
              <a:rPr lang="ru-RU" sz="3200" dirty="0" smtClean="0"/>
              <a:t>, настройка </a:t>
            </a:r>
            <a:r>
              <a:rPr lang="en-US" sz="3200" dirty="0" err="1" smtClean="0"/>
              <a:t>git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5" t="-210" r="-177" b="8843"/>
          <a:stretch/>
        </p:blipFill>
        <p:spPr bwMode="auto">
          <a:xfrm>
            <a:off x="566494" y="1265951"/>
            <a:ext cx="4018344" cy="4132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65945" b="5266"/>
          <a:stretch/>
        </p:blipFill>
        <p:spPr bwMode="auto">
          <a:xfrm>
            <a:off x="566494" y="5398685"/>
            <a:ext cx="4018344" cy="1309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0" t="10682" r="176" b="7365"/>
          <a:stretch/>
        </p:blipFill>
        <p:spPr bwMode="auto">
          <a:xfrm>
            <a:off x="5778696" y="1566866"/>
            <a:ext cx="5323840" cy="4911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38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9572" y="647556"/>
            <a:ext cx="10642428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Создание ключей </a:t>
            </a:r>
            <a:r>
              <a:rPr lang="en-US" sz="3200" dirty="0" err="1" smtClean="0"/>
              <a:t>ssh</a:t>
            </a:r>
            <a:r>
              <a:rPr lang="en-US" sz="3200" dirty="0" smtClean="0"/>
              <a:t> </a:t>
            </a:r>
            <a:r>
              <a:rPr lang="ru-RU" sz="3200" dirty="0" smtClean="0"/>
              <a:t>и </a:t>
            </a:r>
            <a:r>
              <a:rPr lang="en-US" sz="3200" dirty="0" err="1" smtClean="0"/>
              <a:t>pgp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79476" y="3470030"/>
            <a:ext cx="5725135" cy="318867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</a:t>
            </a:r>
            <a:r>
              <a:rPr lang="ru-RU" sz="2000" dirty="0" smtClean="0">
                <a:solidFill>
                  <a:schemeClr val="tx1"/>
                </a:solidFill>
              </a:rPr>
              <a:t>Я </a:t>
            </a:r>
            <a:r>
              <a:rPr lang="ru-RU" sz="2000" dirty="0">
                <a:solidFill>
                  <a:schemeClr val="tx1"/>
                </a:solidFill>
              </a:rPr>
              <a:t>создала ключ </a:t>
            </a:r>
            <a:r>
              <a:rPr lang="en-US" sz="2000" dirty="0" err="1">
                <a:solidFill>
                  <a:schemeClr val="tx1"/>
                </a:solidFill>
              </a:rPr>
              <a:t>ssh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по алгоритму </a:t>
            </a:r>
            <a:r>
              <a:rPr lang="en-US" sz="2000" dirty="0" err="1">
                <a:solidFill>
                  <a:schemeClr val="tx1"/>
                </a:solidFill>
              </a:rPr>
              <a:t>rsa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с </a:t>
            </a:r>
            <a:r>
              <a:rPr lang="ru-RU" sz="2000" dirty="0" err="1">
                <a:solidFill>
                  <a:schemeClr val="tx1"/>
                </a:solidFill>
              </a:rPr>
              <a:t>ключем</a:t>
            </a:r>
            <a:r>
              <a:rPr lang="ru-RU" sz="2000" dirty="0">
                <a:solidFill>
                  <a:schemeClr val="tx1"/>
                </a:solidFill>
              </a:rPr>
              <a:t> размером 4096 бит (команда: </a:t>
            </a:r>
            <a:r>
              <a:rPr lang="en-US" sz="2000" dirty="0" err="1">
                <a:solidFill>
                  <a:schemeClr val="tx1"/>
                </a:solidFill>
              </a:rPr>
              <a:t>ssh</a:t>
            </a:r>
            <a:r>
              <a:rPr lang="ru-RU" sz="2000" dirty="0">
                <a:solidFill>
                  <a:schemeClr val="tx1"/>
                </a:solidFill>
              </a:rPr>
              <a:t>-</a:t>
            </a:r>
            <a:r>
              <a:rPr lang="en-US" sz="2000" dirty="0" err="1">
                <a:solidFill>
                  <a:schemeClr val="tx1"/>
                </a:solidFill>
              </a:rPr>
              <a:t>keygen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–</a:t>
            </a:r>
            <a:r>
              <a:rPr lang="en-US" sz="2000" dirty="0">
                <a:solidFill>
                  <a:schemeClr val="tx1"/>
                </a:solidFill>
              </a:rPr>
              <a:t>t </a:t>
            </a:r>
            <a:r>
              <a:rPr lang="en-US" sz="2000" dirty="0" err="1">
                <a:solidFill>
                  <a:schemeClr val="tx1"/>
                </a:solidFill>
              </a:rPr>
              <a:t>rsa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–</a:t>
            </a: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ru-RU" sz="2000" dirty="0">
                <a:solidFill>
                  <a:schemeClr val="tx1"/>
                </a:solidFill>
              </a:rPr>
              <a:t> 4096 и ключ </a:t>
            </a:r>
            <a:r>
              <a:rPr lang="en-US" sz="2000" dirty="0" err="1">
                <a:solidFill>
                  <a:schemeClr val="tx1"/>
                </a:solidFill>
              </a:rPr>
              <a:t>pgp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(команда генерации: </a:t>
            </a:r>
            <a:r>
              <a:rPr lang="en-US" sz="2000" dirty="0" err="1">
                <a:solidFill>
                  <a:schemeClr val="tx1"/>
                </a:solidFill>
              </a:rPr>
              <a:t>gpg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--</a:t>
            </a:r>
            <a:r>
              <a:rPr lang="en-US" sz="2000" dirty="0">
                <a:solidFill>
                  <a:schemeClr val="tx1"/>
                </a:solidFill>
              </a:rPr>
              <a:t>full</a:t>
            </a:r>
            <a:r>
              <a:rPr lang="ru-RU" sz="2000" dirty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generate</a:t>
            </a:r>
            <a:r>
              <a:rPr lang="ru-RU" sz="2000" dirty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key</a:t>
            </a:r>
            <a:r>
              <a:rPr lang="ru-RU" sz="2000" dirty="0">
                <a:solidFill>
                  <a:schemeClr val="tx1"/>
                </a:solidFill>
              </a:rPr>
              <a:t>): тип </a:t>
            </a:r>
            <a:r>
              <a:rPr lang="en-US" sz="2000" dirty="0">
                <a:solidFill>
                  <a:schemeClr val="tx1"/>
                </a:solidFill>
              </a:rPr>
              <a:t>RSA and RSA</a:t>
            </a:r>
            <a:r>
              <a:rPr lang="ru-RU" sz="2000" dirty="0">
                <a:solidFill>
                  <a:schemeClr val="tx1"/>
                </a:solidFill>
              </a:rPr>
              <a:t>, размер 4096, срок действия не истекает никогда. Для сохранения в ключе я также ввела личную информацию: имя и адрес электронной почты, указанный на </a:t>
            </a:r>
            <a:r>
              <a:rPr lang="en-US" sz="2000" dirty="0" err="1" smtClean="0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D:\Desktop\Лабораторная работа №2\5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b="7781"/>
          <a:stretch/>
        </p:blipFill>
        <p:spPr bwMode="auto">
          <a:xfrm>
            <a:off x="769164" y="1636932"/>
            <a:ext cx="4322921" cy="44825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D:\Desktop\Лабораторная работа №2\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0" t="422" r="187" b="66157"/>
          <a:stretch/>
        </p:blipFill>
        <p:spPr bwMode="auto">
          <a:xfrm>
            <a:off x="6502831" y="1636932"/>
            <a:ext cx="4278423" cy="16153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06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5723" y="682726"/>
            <a:ext cx="9968889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Добавление ключа </a:t>
            </a:r>
            <a:r>
              <a:rPr lang="en-US" sz="3200" dirty="0" smtClean="0"/>
              <a:t>GPG </a:t>
            </a:r>
            <a:r>
              <a:rPr lang="ru-RU" sz="3200" dirty="0" smtClean="0"/>
              <a:t>на </a:t>
            </a:r>
            <a:r>
              <a:rPr lang="en-US" sz="3200" dirty="0" err="1" smtClean="0"/>
              <a:t>GitHub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1016" y="3235569"/>
            <a:ext cx="5720862" cy="362243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ru-RU" sz="2000" dirty="0" smtClean="0">
                <a:solidFill>
                  <a:schemeClr val="tx1"/>
                </a:solidFill>
              </a:rPr>
              <a:t>Я </a:t>
            </a:r>
            <a:r>
              <a:rPr lang="ru-RU" sz="2000" dirty="0">
                <a:solidFill>
                  <a:schemeClr val="tx1"/>
                </a:solidFill>
              </a:rPr>
              <a:t>вывела список ключей с помощью команды </a:t>
            </a:r>
            <a:r>
              <a:rPr lang="ru-RU" sz="2000" dirty="0" err="1">
                <a:solidFill>
                  <a:schemeClr val="tx1"/>
                </a:solidFill>
              </a:rPr>
              <a:t>gpg</a:t>
            </a:r>
            <a:r>
              <a:rPr lang="ru-RU" sz="2000" dirty="0">
                <a:solidFill>
                  <a:schemeClr val="tx1"/>
                </a:solidFill>
              </a:rPr>
              <a:t> --</a:t>
            </a:r>
            <a:r>
              <a:rPr lang="ru-RU" sz="2000" dirty="0" err="1">
                <a:solidFill>
                  <a:schemeClr val="tx1"/>
                </a:solidFill>
              </a:rPr>
              <a:t>list-secret-keys</a:t>
            </a:r>
            <a:r>
              <a:rPr lang="ru-RU" sz="2000" dirty="0">
                <a:solidFill>
                  <a:schemeClr val="tx1"/>
                </a:solidFill>
              </a:rPr>
              <a:t> --</a:t>
            </a:r>
            <a:r>
              <a:rPr lang="ru-RU" sz="2000" dirty="0" err="1">
                <a:solidFill>
                  <a:schemeClr val="tx1"/>
                </a:solidFill>
              </a:rPr>
              <a:t>keyid-format</a:t>
            </a:r>
            <a:r>
              <a:rPr lang="ru-RU" sz="2000" dirty="0">
                <a:solidFill>
                  <a:schemeClr val="tx1"/>
                </a:solidFill>
              </a:rPr>
              <a:t> LONG. Для копирования ключа в буфер обмена я также установила утилиту </a:t>
            </a:r>
            <a:r>
              <a:rPr lang="en-US" sz="2000" dirty="0" err="1">
                <a:solidFill>
                  <a:schemeClr val="tx1"/>
                </a:solidFill>
              </a:rPr>
              <a:t>xclip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с помощью команды </a:t>
            </a:r>
            <a:r>
              <a:rPr lang="en-US" sz="2000" dirty="0" err="1">
                <a:solidFill>
                  <a:schemeClr val="tx1"/>
                </a:solidFill>
              </a:rPr>
              <a:t>sudo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dnf</a:t>
            </a:r>
            <a:r>
              <a:rPr lang="en-US" sz="2000" dirty="0">
                <a:solidFill>
                  <a:schemeClr val="tx1"/>
                </a:solidFill>
              </a:rPr>
              <a:t> install </a:t>
            </a:r>
            <a:r>
              <a:rPr lang="en-US" sz="2000" dirty="0" err="1" smtClean="0">
                <a:solidFill>
                  <a:schemeClr val="tx1"/>
                </a:solidFill>
              </a:rPr>
              <a:t>xclip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	</a:t>
            </a:r>
            <a:r>
              <a:rPr lang="ru-RU" sz="2000" dirty="0" smtClean="0">
                <a:solidFill>
                  <a:schemeClr val="tx1"/>
                </a:solidFill>
              </a:rPr>
              <a:t>Затем </a:t>
            </a:r>
            <a:r>
              <a:rPr lang="ru-RU" sz="2000" dirty="0">
                <a:solidFill>
                  <a:schemeClr val="tx1"/>
                </a:solidFill>
              </a:rPr>
              <a:t>я скопировала сгенерированный </a:t>
            </a:r>
            <a:r>
              <a:rPr lang="en-US" sz="2000" dirty="0">
                <a:solidFill>
                  <a:schemeClr val="tx1"/>
                </a:solidFill>
              </a:rPr>
              <a:t>PGP </a:t>
            </a:r>
            <a:r>
              <a:rPr lang="ru-RU" sz="2000" dirty="0">
                <a:solidFill>
                  <a:schemeClr val="tx1"/>
                </a:solidFill>
              </a:rPr>
              <a:t>ключ в буфер обмена (команда: </a:t>
            </a:r>
            <a:r>
              <a:rPr lang="ru-RU" sz="2000" dirty="0" err="1">
                <a:solidFill>
                  <a:schemeClr val="tx1"/>
                </a:solidFill>
              </a:rPr>
              <a:t>gpg</a:t>
            </a:r>
            <a:r>
              <a:rPr lang="ru-RU" sz="2000" dirty="0">
                <a:solidFill>
                  <a:schemeClr val="tx1"/>
                </a:solidFill>
              </a:rPr>
              <a:t> --</a:t>
            </a:r>
            <a:r>
              <a:rPr lang="ru-RU" sz="2000" dirty="0" err="1">
                <a:solidFill>
                  <a:schemeClr val="tx1"/>
                </a:solidFill>
              </a:rPr>
              <a:t>armor</a:t>
            </a:r>
            <a:r>
              <a:rPr lang="ru-RU" sz="2000" dirty="0">
                <a:solidFill>
                  <a:schemeClr val="tx1"/>
                </a:solidFill>
              </a:rPr>
              <a:t> --</a:t>
            </a:r>
            <a:r>
              <a:rPr lang="ru-RU" sz="2000" dirty="0" err="1">
                <a:solidFill>
                  <a:schemeClr val="tx1"/>
                </a:solidFill>
              </a:rPr>
              <a:t>export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FD</a:t>
            </a:r>
            <a:r>
              <a:rPr lang="ru-RU" sz="2000" dirty="0">
                <a:solidFill>
                  <a:schemeClr val="tx1"/>
                </a:solidFill>
              </a:rPr>
              <a:t>4</a:t>
            </a: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ru-RU" sz="2000" dirty="0">
                <a:solidFill>
                  <a:schemeClr val="tx1"/>
                </a:solidFill>
              </a:rPr>
              <a:t>933277615964 | </a:t>
            </a:r>
            <a:r>
              <a:rPr lang="ru-RU" sz="2000" dirty="0" err="1">
                <a:solidFill>
                  <a:schemeClr val="tx1"/>
                </a:solidFill>
              </a:rPr>
              <a:t>xclip</a:t>
            </a:r>
            <a:r>
              <a:rPr lang="ru-RU" sz="2000" dirty="0">
                <a:solidFill>
                  <a:schemeClr val="tx1"/>
                </a:solidFill>
              </a:rPr>
              <a:t> -</a:t>
            </a:r>
            <a:r>
              <a:rPr lang="ru-RU" sz="2000" dirty="0" err="1">
                <a:solidFill>
                  <a:schemeClr val="tx1"/>
                </a:solidFill>
              </a:rPr>
              <a:t>sel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clip</a:t>
            </a:r>
            <a:r>
              <a:rPr lang="ru-RU" sz="2000" dirty="0">
                <a:solidFill>
                  <a:schemeClr val="tx1"/>
                </a:solidFill>
              </a:rPr>
              <a:t>, где </a:t>
            </a:r>
            <a:r>
              <a:rPr lang="en-US" sz="2000" dirty="0">
                <a:solidFill>
                  <a:schemeClr val="tx1"/>
                </a:solidFill>
              </a:rPr>
              <a:t>FD</a:t>
            </a:r>
            <a:r>
              <a:rPr lang="ru-RU" sz="2000" dirty="0">
                <a:solidFill>
                  <a:schemeClr val="tx1"/>
                </a:solidFill>
              </a:rPr>
              <a:t>4</a:t>
            </a:r>
            <a:r>
              <a:rPr lang="en-US" sz="2000" dirty="0">
                <a:solidFill>
                  <a:schemeClr val="tx1"/>
                </a:solidFill>
              </a:rPr>
              <a:t>B</a:t>
            </a:r>
            <a:r>
              <a:rPr lang="ru-RU" sz="2000" dirty="0">
                <a:solidFill>
                  <a:schemeClr val="tx1"/>
                </a:solidFill>
              </a:rPr>
              <a:t>933277615964 – отпечаток ключа) и добавила его как новый </a:t>
            </a:r>
            <a:r>
              <a:rPr lang="en-US" sz="2000" dirty="0">
                <a:solidFill>
                  <a:schemeClr val="tx1"/>
                </a:solidFill>
              </a:rPr>
              <a:t>GPG </a:t>
            </a:r>
            <a:r>
              <a:rPr lang="ru-RU" sz="2000" dirty="0">
                <a:solidFill>
                  <a:schemeClr val="tx1"/>
                </a:solidFill>
              </a:rPr>
              <a:t>ключ в настройках </a:t>
            </a:r>
            <a:r>
              <a:rPr lang="en-US" sz="2000" dirty="0" err="1" smtClean="0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r>
              <a:rPr lang="en-US" sz="2000" dirty="0" smtClean="0">
                <a:solidFill>
                  <a:schemeClr val="tx1"/>
                </a:solidFill>
              </a:rPr>
              <a:t>	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7" t="30648" r="296" b="7998"/>
          <a:stretch/>
        </p:blipFill>
        <p:spPr bwMode="auto">
          <a:xfrm>
            <a:off x="6032994" y="1756925"/>
            <a:ext cx="5947991" cy="41265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9" t="39111" r="4782" b="41198"/>
          <a:stretch/>
        </p:blipFill>
        <p:spPr bwMode="auto">
          <a:xfrm>
            <a:off x="512913" y="1323171"/>
            <a:ext cx="5117067" cy="1711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41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624110"/>
            <a:ext cx="10668000" cy="128089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Ход работы. Подписи </a:t>
            </a:r>
            <a:r>
              <a:rPr lang="ru-RU" sz="3200" dirty="0" err="1" smtClean="0"/>
              <a:t>коммитов</a:t>
            </a:r>
            <a:r>
              <a:rPr lang="ru-RU" sz="3200" dirty="0" smtClean="0"/>
              <a:t> и авторизация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7508" y="1524000"/>
            <a:ext cx="1073088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Я </a:t>
            </a:r>
            <a:r>
              <a:rPr lang="ru-RU" sz="2000" dirty="0">
                <a:solidFill>
                  <a:schemeClr val="tx1"/>
                </a:solidFill>
              </a:rPr>
              <a:t>настроила автоматические подписи </a:t>
            </a:r>
            <a:r>
              <a:rPr lang="ru-RU" sz="2000" dirty="0" err="1">
                <a:solidFill>
                  <a:schemeClr val="tx1"/>
                </a:solidFill>
              </a:rPr>
              <a:t>коммитов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git</a:t>
            </a:r>
            <a:r>
              <a:rPr lang="ru-RU" sz="2000" dirty="0" smtClean="0">
                <a:solidFill>
                  <a:schemeClr val="tx1"/>
                </a:solidFill>
              </a:rPr>
              <a:t>. Затем я </a:t>
            </a:r>
            <a:r>
              <a:rPr lang="ru-RU" sz="2000" dirty="0">
                <a:solidFill>
                  <a:schemeClr val="tx1"/>
                </a:solidFill>
              </a:rPr>
              <a:t>авторизовалась с помощью команды </a:t>
            </a:r>
            <a:r>
              <a:rPr lang="en-US" sz="2000" dirty="0" err="1">
                <a:solidFill>
                  <a:schemeClr val="tx1"/>
                </a:solidFill>
              </a:rPr>
              <a:t>gh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login</a:t>
            </a:r>
            <a:r>
              <a:rPr lang="ru-RU" sz="2000" dirty="0">
                <a:solidFill>
                  <a:schemeClr val="tx1"/>
                </a:solidFill>
              </a:rPr>
              <a:t>, ответив на несколько </a:t>
            </a:r>
            <a:r>
              <a:rPr lang="ru-RU" sz="2000" dirty="0" smtClean="0">
                <a:solidFill>
                  <a:schemeClr val="tx1"/>
                </a:solidFill>
              </a:rPr>
              <a:t>вопросов. 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D:\Desktop\Лабораторная работа №2\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0" t="18551" r="18418" b="77341"/>
          <a:stretch/>
        </p:blipFill>
        <p:spPr bwMode="auto">
          <a:xfrm>
            <a:off x="2284015" y="2320204"/>
            <a:ext cx="6638184" cy="484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0" t="22314" r="17562" b="62268"/>
          <a:stretch/>
        </p:blipFill>
        <p:spPr bwMode="auto">
          <a:xfrm>
            <a:off x="2284016" y="2805862"/>
            <a:ext cx="6638184" cy="17666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9" t="35327" r="16561" b="54586"/>
          <a:stretch/>
        </p:blipFill>
        <p:spPr bwMode="auto">
          <a:xfrm>
            <a:off x="2284015" y="4558353"/>
            <a:ext cx="6638184" cy="2215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2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2615" y="624110"/>
            <a:ext cx="10609385" cy="1280890"/>
          </a:xfrm>
        </p:spPr>
        <p:txBody>
          <a:bodyPr>
            <a:normAutofit/>
          </a:bodyPr>
          <a:lstStyle/>
          <a:p>
            <a:pPr algn="just"/>
            <a:r>
              <a:rPr lang="ru-RU" sz="3200" dirty="0" smtClean="0"/>
              <a:t>Ход работы. Создание и отправка </a:t>
            </a:r>
            <a:r>
              <a:rPr lang="ru-RU" sz="3200" dirty="0" err="1" smtClean="0"/>
              <a:t>репозитория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55169" y="1594338"/>
            <a:ext cx="4384431" cy="45133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chemeClr val="tx1"/>
                </a:solidFill>
              </a:rPr>
              <a:t>	Я </a:t>
            </a:r>
            <a:r>
              <a:rPr lang="ru-RU" sz="2000" dirty="0">
                <a:solidFill>
                  <a:schemeClr val="tx1"/>
                </a:solidFill>
              </a:rPr>
              <a:t>создала </a:t>
            </a:r>
            <a:r>
              <a:rPr lang="ru-RU" sz="2000" dirty="0" err="1">
                <a:solidFill>
                  <a:schemeClr val="tx1"/>
                </a:solidFill>
              </a:rPr>
              <a:t>репозиторий</a:t>
            </a:r>
            <a:r>
              <a:rPr lang="ru-RU" sz="2000" dirty="0">
                <a:solidFill>
                  <a:schemeClr val="tx1"/>
                </a:solidFill>
              </a:rPr>
              <a:t> курса </a:t>
            </a:r>
            <a:r>
              <a:rPr lang="ru-RU" sz="2000" dirty="0" smtClean="0">
                <a:solidFill>
                  <a:schemeClr val="tx1"/>
                </a:solidFill>
              </a:rPr>
              <a:t>в терминале на </a:t>
            </a:r>
            <a:r>
              <a:rPr lang="ru-RU" sz="2000" dirty="0">
                <a:solidFill>
                  <a:schemeClr val="tx1"/>
                </a:solidFill>
              </a:rPr>
              <a:t>основе </a:t>
            </a:r>
            <a:r>
              <a:rPr lang="ru-RU" sz="2000" dirty="0" smtClean="0">
                <a:solidFill>
                  <a:schemeClr val="tx1"/>
                </a:solidFill>
              </a:rPr>
              <a:t>шаблона. </a:t>
            </a:r>
            <a:r>
              <a:rPr lang="ru-RU" sz="2000" dirty="0">
                <a:solidFill>
                  <a:schemeClr val="tx1"/>
                </a:solidFill>
              </a:rPr>
              <a:t>Я перешла в каталог курса с помощью команды </a:t>
            </a:r>
            <a:r>
              <a:rPr lang="ru-RU" sz="2000" dirty="0" err="1">
                <a:solidFill>
                  <a:schemeClr val="tx1"/>
                </a:solidFill>
              </a:rPr>
              <a:t>cd</a:t>
            </a:r>
            <a:r>
              <a:rPr lang="ru-RU" sz="2000" dirty="0">
                <a:solidFill>
                  <a:schemeClr val="tx1"/>
                </a:solidFill>
              </a:rPr>
              <a:t> ~/</a:t>
            </a:r>
            <a:r>
              <a:rPr lang="ru-RU" sz="2000" dirty="0" err="1">
                <a:solidFill>
                  <a:schemeClr val="tx1"/>
                </a:solidFill>
              </a:rPr>
              <a:t>work</a:t>
            </a:r>
            <a:r>
              <a:rPr lang="ru-RU" sz="2000" dirty="0">
                <a:solidFill>
                  <a:schemeClr val="tx1"/>
                </a:solidFill>
              </a:rPr>
              <a:t>/</a:t>
            </a:r>
            <a:r>
              <a:rPr lang="ru-RU" sz="2000" dirty="0" err="1">
                <a:solidFill>
                  <a:schemeClr val="tx1"/>
                </a:solidFill>
              </a:rPr>
              <a:t>study</a:t>
            </a:r>
            <a:r>
              <a:rPr lang="ru-RU" sz="2000" dirty="0">
                <a:solidFill>
                  <a:schemeClr val="tx1"/>
                </a:solidFill>
              </a:rPr>
              <a:t>/2021-2022/"Операционные системы"/</a:t>
            </a:r>
            <a:r>
              <a:rPr lang="ru-RU" sz="2000" dirty="0" err="1">
                <a:solidFill>
                  <a:schemeClr val="tx1"/>
                </a:solidFill>
              </a:rPr>
              <a:t>os-intro</a:t>
            </a:r>
            <a:r>
              <a:rPr lang="ru-RU" sz="2000" dirty="0">
                <a:solidFill>
                  <a:schemeClr val="tx1"/>
                </a:solidFill>
              </a:rPr>
              <a:t>. Там я удалила лишний файл с помощью команды </a:t>
            </a:r>
            <a:r>
              <a:rPr lang="ru-RU" sz="2000" dirty="0" err="1">
                <a:solidFill>
                  <a:schemeClr val="tx1"/>
                </a:solidFill>
              </a:rPr>
              <a:t>rm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err="1">
                <a:solidFill>
                  <a:schemeClr val="tx1"/>
                </a:solidFill>
              </a:rPr>
              <a:t>package.json</a:t>
            </a:r>
            <a:r>
              <a:rPr lang="ru-RU" sz="2000" dirty="0">
                <a:solidFill>
                  <a:schemeClr val="tx1"/>
                </a:solidFill>
              </a:rPr>
              <a:t> и создала необходимый каталог командой </a:t>
            </a:r>
            <a:r>
              <a:rPr lang="ru-RU" sz="2000" dirty="0" err="1">
                <a:solidFill>
                  <a:schemeClr val="tx1"/>
                </a:solidFill>
              </a:rPr>
              <a:t>make</a:t>
            </a:r>
            <a:r>
              <a:rPr lang="ru-RU" sz="2000" dirty="0">
                <a:solidFill>
                  <a:schemeClr val="tx1"/>
                </a:solidFill>
              </a:rPr>
              <a:t> COURSE=</a:t>
            </a:r>
            <a:r>
              <a:rPr lang="ru-RU" sz="2000" dirty="0" err="1">
                <a:solidFill>
                  <a:schemeClr val="tx1"/>
                </a:solidFill>
              </a:rPr>
              <a:t>os-intro</a:t>
            </a:r>
            <a:r>
              <a:rPr lang="ru-RU" sz="2000" dirty="0">
                <a:solidFill>
                  <a:schemeClr val="tx1"/>
                </a:solidFill>
              </a:rPr>
              <a:t>. Затем я отправила файлы на </a:t>
            </a:r>
            <a:r>
              <a:rPr lang="ru-RU" sz="2000" dirty="0" smtClean="0">
                <a:solidFill>
                  <a:schemeClr val="tx1"/>
                </a:solidFill>
              </a:rPr>
              <a:t>сервер. 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D:\Desktop\Лабораторная работа №2\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0" t="37232" b="9886"/>
          <a:stretch/>
        </p:blipFill>
        <p:spPr bwMode="auto">
          <a:xfrm>
            <a:off x="373111" y="1350669"/>
            <a:ext cx="4815139" cy="2869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3" t="16210" b="7358"/>
          <a:stretch/>
        </p:blipFill>
        <p:spPr bwMode="auto">
          <a:xfrm>
            <a:off x="3573312" y="3335628"/>
            <a:ext cx="3929457" cy="3400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74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96463" y="682726"/>
            <a:ext cx="8911687" cy="1280890"/>
          </a:xfrm>
        </p:spPr>
        <p:txBody>
          <a:bodyPr/>
          <a:lstStyle/>
          <a:p>
            <a:r>
              <a:rPr lang="ru-RU" sz="3200" dirty="0" smtClean="0">
                <a:solidFill>
                  <a:schemeClr val="tx1"/>
                </a:solidFill>
              </a:rPr>
              <a:t>Вывод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7789" y="2731477"/>
            <a:ext cx="9169034" cy="34962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>
                <a:solidFill>
                  <a:schemeClr val="tx1"/>
                </a:solidFill>
              </a:rPr>
              <a:t>	В </a:t>
            </a:r>
            <a:r>
              <a:rPr lang="ru-RU" sz="2400" dirty="0">
                <a:solidFill>
                  <a:schemeClr val="tx1"/>
                </a:solidFill>
              </a:rPr>
              <a:t>ходе выполнения данной лабораторной работы я изучила идеологию и применение средств контроля версий, освоила умения по работе с </a:t>
            </a:r>
            <a:r>
              <a:rPr lang="en-US" sz="2400" dirty="0" err="1">
                <a:solidFill>
                  <a:schemeClr val="tx1"/>
                </a:solidFill>
              </a:rPr>
              <a:t>git</a:t>
            </a:r>
            <a:r>
              <a:rPr lang="ru-RU" sz="2400" dirty="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</TotalTime>
  <Words>88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Tahoma</vt:lpstr>
      <vt:lpstr>Wingdings 3</vt:lpstr>
      <vt:lpstr>Легкий дым</vt:lpstr>
      <vt:lpstr>Отчет по лабораторной работе №2</vt:lpstr>
      <vt:lpstr>Цель работы и задание</vt:lpstr>
      <vt:lpstr>Ход работы. Создание аккаунта на GitHub </vt:lpstr>
      <vt:lpstr>Ход работы. Установка git-flow, gh, настройка git</vt:lpstr>
      <vt:lpstr>Ход работы. Создание ключей ssh и pgp</vt:lpstr>
      <vt:lpstr>Ход работы. Добавление ключа GPG на GitHub</vt:lpstr>
      <vt:lpstr>Ход работы. Подписи коммитов и авторизация</vt:lpstr>
      <vt:lpstr>Ход работы. Создание и отправка репозитория</vt:lpstr>
      <vt:lpstr>Вывод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лабораторной работе №1</dc:title>
  <dc:creator>Елизавета .</dc:creator>
  <cp:lastModifiedBy>Елизавета .</cp:lastModifiedBy>
  <cp:revision>8</cp:revision>
  <dcterms:created xsi:type="dcterms:W3CDTF">2022-04-23T14:16:22Z</dcterms:created>
  <dcterms:modified xsi:type="dcterms:W3CDTF">2022-04-23T18:06:13Z</dcterms:modified>
</cp:coreProperties>
</file>